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6"/>
  </p:notesMasterIdLst>
  <p:sldIdLst>
    <p:sldId id="1020" r:id="rId2"/>
    <p:sldId id="1021" r:id="rId3"/>
    <p:sldId id="1022" r:id="rId4"/>
    <p:sldId id="1023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7870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632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622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2998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CE6D45-ADF6-47FF-9C7B-C18DC0835E5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3BB8-B9D7-4DA0-A7C5-565C478550C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9E1920F-B181-487A-A75A-8B954A4FD84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02571-A037-4A05-AB34-D5FDD4B3BC1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753B9-5E94-4A3C-ABEB-7992FD825D4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1CB511-A3E5-4E73-BCF7-95D311CA3A2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534569-EB41-48FF-A4B4-8DC3F914C65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585B-5F4D-449F-8158-3D57871E950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59157-AF9D-49D9-8D58-0713847D7512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F827-4165-4B79-A777-469DDD0DBD3E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9B72D49-E57E-467E-9644-808BA4360F4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5B8C34-B454-47E7-8A53-D33A4A5F8B9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Wahlteil </a:t>
            </a:r>
            <a:r>
              <a:rPr lang="de-DE" dirty="0" smtClean="0"/>
              <a:t>2009 </a:t>
            </a:r>
            <a:r>
              <a:rPr lang="de-DE" dirty="0"/>
              <a:t>– Analysis I </a:t>
            </a:r>
            <a:r>
              <a:rPr lang="de-DE" dirty="0" smtClean="0"/>
              <a:t>3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Inhaltsplatzhalter 5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000000"/>
                    </a:solidFill>
                  </a:rPr>
                  <a:t>Aufgabe I 3</a:t>
                </a:r>
              </a:p>
              <a:p>
                <a:pPr marL="0" indent="0">
                  <a:buNone/>
                </a:pPr>
                <a:r>
                  <a:rPr lang="de-DE" sz="2400" dirty="0">
                    <a:solidFill>
                      <a:srgbClr val="000000"/>
                    </a:solidFill>
                  </a:rPr>
                  <a:t>Die normale Körpertemperatur eines gesunden Menschen liegt bei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36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,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5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°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C. </a:t>
                </a:r>
                <a:endParaRPr lang="de-DE" sz="2400" dirty="0" smtClean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Die </a:t>
                </a:r>
                <a:r>
                  <a:rPr lang="de-DE" sz="2400" dirty="0">
                    <a:solidFill>
                      <a:srgbClr val="000000"/>
                    </a:solidFill>
                  </a:rPr>
                  <a:t>Funktion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</m:t>
                    </m:r>
                    <m:r>
                      <a:rPr lang="de-DE" sz="2400">
                        <a:latin typeface="Cambria Math"/>
                      </a:rPr>
                      <m:t>36</m:t>
                    </m:r>
                    <m:r>
                      <a:rPr lang="de-DE" sz="2400">
                        <a:latin typeface="Cambria Math"/>
                      </a:rPr>
                      <m:t>,</m:t>
                    </m:r>
                    <m:r>
                      <a:rPr lang="de-DE" sz="2400">
                        <a:latin typeface="Cambria Math"/>
                      </a:rPr>
                      <m:t>5</m:t>
                    </m:r>
                    <m:r>
                      <a:rPr lang="de-DE" sz="2400">
                        <a:latin typeface="Cambria Math"/>
                      </a:rPr>
                      <m:t>+</m:t>
                    </m:r>
                    <m:r>
                      <a:rPr lang="de-DE" sz="2400" i="1">
                        <a:latin typeface="Cambria Math"/>
                      </a:rPr>
                      <m:t>𝑡</m:t>
                    </m:r>
                    <m:r>
                      <a:rPr lang="de-DE" sz="24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−</m:t>
                        </m:r>
                        <m:r>
                          <a:rPr lang="de-DE" sz="2400">
                            <a:latin typeface="Cambria Math"/>
                          </a:rPr>
                          <m:t>0</m:t>
                        </m:r>
                        <m:r>
                          <a:rPr lang="de-DE" sz="2400">
                            <a:latin typeface="Cambria Math"/>
                          </a:rPr>
                          <m:t>,</m:t>
                        </m:r>
                        <m:r>
                          <a:rPr lang="de-DE" sz="2400">
                            <a:latin typeface="Cambria Math"/>
                          </a:rPr>
                          <m:t>1</m:t>
                        </m:r>
                        <m:r>
                          <a:rPr lang="de-DE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beschreibt modellhaft den Verlauf einer Fieberkurve bei einem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Erkrankten.</a:t>
                </a:r>
                <a:endParaRPr lang="de-DE" sz="2400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Dabei </a:t>
                </a:r>
                <a:r>
                  <a:rPr lang="de-DE" sz="2400" dirty="0">
                    <a:solidFill>
                      <a:srgbClr val="000000"/>
                    </a:solidFill>
                  </a:rPr>
                  <a:t>ist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≥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die Zeit in Stunden nach Ausbruch der Krankheit und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𝑡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die Körpertemperatur in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°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C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  <a:endParaRPr lang="de-D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Inhaltsplatzhalt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1197" t="-1085" r="-5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hteck 3"/>
          <p:cNvSpPr/>
          <p:nvPr/>
        </p:nvSpPr>
        <p:spPr>
          <a:xfrm>
            <a:off x="611560" y="1223386"/>
            <a:ext cx="74168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/>
              <a:t>Die Aufgabe ist nur ausschnittsweise wiedergegeben</a:t>
            </a:r>
          </a:p>
        </p:txBody>
      </p:sp>
    </p:spTree>
    <p:extLst>
      <p:ext uri="{BB962C8B-B14F-4D97-AF65-F5344CB8AC3E}">
        <p14:creationId xmlns:p14="http://schemas.microsoft.com/office/powerpoint/2010/main" val="181262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Wahlteil </a:t>
            </a:r>
            <a:r>
              <a:rPr lang="de-DE" dirty="0" smtClean="0"/>
              <a:t>2009 </a:t>
            </a:r>
            <a:r>
              <a:rPr lang="de-DE" dirty="0"/>
              <a:t>– Analysis I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Inhaltsplatzhalter 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457200" indent="-457200" hangingPunct="0">
                  <a:lnSpc>
                    <a:spcPct val="110000"/>
                  </a:lnSpc>
                  <a:spcBef>
                    <a:spcPts val="0"/>
                  </a:spcBef>
                  <a:buClrTx/>
                  <a:buSzPct val="100000"/>
                  <a:buFont typeface="+mj-lt"/>
                  <a:buAutoNum type="alphaLcParenR" startAt="3"/>
                </a:pP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Fünf Stunden nach Ausbruch der Krankheit erhält der </a:t>
                </a:r>
                <a:b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Erkrankte ein fiebersenkendes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Medikament.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Von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diesem Zeitpunkt an sinkt die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Temperatur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nach der Gesetzmäßigkeit des beschränkten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Wachstums und nähert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sich der normalen Körpertemperatur.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/>
                </a:r>
                <a:b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Zwei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Stunden nach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Einnahme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des Medikaments beträgt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die Temperatur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  <a:ea typeface="CMR12" pitchFamily="2"/>
                        <a:cs typeface="CMR12" pitchFamily="2"/>
                      </a:rPr>
                      <m:t>38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  <a:ea typeface="CMMI12" pitchFamily="2"/>
                        <a:cs typeface="CMMI12" pitchFamily="2"/>
                      </a:rPr>
                      <m:t>,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  <a:ea typeface="CMR12" pitchFamily="2"/>
                        <a:cs typeface="CMR12" pitchFamily="2"/>
                      </a:rPr>
                      <m:t>4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  <a:ea typeface="CMR12" pitchFamily="2"/>
                        <a:cs typeface="CMR12" pitchFamily="2"/>
                      </a:rPr>
                      <m:t>°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  <a:ea typeface="CMMI12" pitchFamily="2"/>
                    <a:cs typeface="CMMI12" pitchFamily="2"/>
                  </a:rPr>
                  <a:t>C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.</a:t>
                </a:r>
                <a:b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Bestimmen </a:t>
                </a:r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Sie eine Funktion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  <a:ea typeface="CMMI12" pitchFamily="2"/>
                        <a:cs typeface="CMMI12" pitchFamily="2"/>
                      </a:rPr>
                      <m:t>𝑔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, welche den weiteren </a:t>
                </a:r>
                <a:r>
                  <a:rPr lang="de-DE" sz="2400" dirty="0" smtClean="0">
                    <a:solidFill>
                      <a:srgbClr val="000000"/>
                    </a:solidFill>
                    <a:ea typeface="F17" pitchFamily="34"/>
                    <a:cs typeface="F17" pitchFamily="34"/>
                  </a:rPr>
                  <a:t>Temperatur verlauf beschreibt.</a:t>
                </a:r>
                <a:endParaRPr lang="de-DE" sz="2400" dirty="0">
                  <a:solidFill>
                    <a:srgbClr val="000000"/>
                  </a:solidFill>
                  <a:ea typeface="F17" pitchFamily="34"/>
                  <a:cs typeface="F17" pitchFamily="34"/>
                </a:endParaRPr>
              </a:p>
            </p:txBody>
          </p:sp>
        </mc:Choice>
        <mc:Fallback xmlns="">
          <p:sp>
            <p:nvSpPr>
              <p:cNvPr id="8" name="Inhaltsplatzhalt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1197" t="-950" r="-112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559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Inhaltsplatzhalter 1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b="1" dirty="0" smtClean="0">
                    <a:solidFill>
                      <a:srgbClr val="0000FF"/>
                    </a:solidFill>
                  </a:rPr>
                  <a:t>Bestimmung von </a:t>
                </a:r>
                <a14:m>
                  <m:oMath xmlns:m="http://schemas.openxmlformats.org/officeDocument/2006/math">
                    <m:r>
                      <a:rPr lang="de-DE" sz="2200" b="1" i="1" dirty="0" smtClean="0">
                        <a:solidFill>
                          <a:srgbClr val="0000FF"/>
                        </a:solidFill>
                        <a:latin typeface="Cambria Math"/>
                      </a:rPr>
                      <m:t>𝒈</m:t>
                    </m:r>
                  </m:oMath>
                </a14:m>
                <a:r>
                  <a:rPr lang="de-DE" sz="2200" b="1" dirty="0">
                    <a:solidFill>
                      <a:srgbClr val="0000FF"/>
                    </a:solidFill>
                  </a:rPr>
                  <a:t>:</a:t>
                </a:r>
              </a:p>
              <a:p>
                <a:pPr marL="0" indent="0">
                  <a:buNone/>
                </a:pPr>
                <a:r>
                  <a:rPr lang="de-DE" sz="2200" dirty="0"/>
                  <a:t>Da es hier um ein fiebersenkendes Mittel geht, setzen wir die Formel für den beschränkten Zerfall an</a:t>
                </a:r>
                <a:r>
                  <a:rPr lang="de-DE" sz="2200" dirty="0" smtClean="0"/>
                  <a:t>:</a:t>
                </a:r>
              </a:p>
              <a:p>
                <a:pPr marL="0" indent="0" algn="ctr">
                  <a:buNone/>
                </a:pPr>
                <a:r>
                  <a:rPr lang="de-DE" sz="2200" dirty="0" smtClean="0"/>
                  <a:t>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</m:t>
                    </m:r>
                    <m:r>
                      <a:rPr lang="de-DE" sz="2200" i="1">
                        <a:latin typeface="Cambria Math"/>
                      </a:rPr>
                      <m:t>𝑆</m:t>
                    </m:r>
                    <m:r>
                      <a:rPr lang="de-DE" sz="220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200" i="1">
                        <a:latin typeface="Cambria Math"/>
                      </a:rPr>
                      <m:t>𝑐</m:t>
                    </m:r>
                    <m:r>
                      <a:rPr lang="de-DE" sz="22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>
                            <a:latin typeface="Cambria Math"/>
                          </a:rPr>
                          <m:t>−</m:t>
                        </m:r>
                        <m:r>
                          <a:rPr lang="de-DE" sz="2200" i="1">
                            <a:latin typeface="Cambria Math"/>
                          </a:rPr>
                          <m:t>𝑘𝑡</m:t>
                        </m:r>
                      </m:sup>
                    </m:sSup>
                  </m:oMath>
                </a14:m>
                <a:endParaRPr lang="de-DE" sz="2200" dirty="0" smtClean="0"/>
              </a:p>
              <a:p>
                <a:pPr marL="0" indent="0">
                  <a:buNone/>
                </a:pPr>
                <a:r>
                  <a:rPr lang="de-DE" sz="2200" dirty="0" smtClean="0"/>
                  <a:t>Dabei </a:t>
                </a:r>
                <a:r>
                  <a:rPr lang="de-DE" sz="2200" dirty="0"/>
                  <a:t>ist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/>
                      </a:rPr>
                      <m:t>𝑆</m:t>
                    </m:r>
                  </m:oMath>
                </a14:m>
                <a:r>
                  <a:rPr lang="de-DE" sz="2200" dirty="0"/>
                  <a:t> die untere Schranke, der sich </a:t>
                </a:r>
                <a:r>
                  <a:rPr lang="de-DE" sz="2200" dirty="0" smtClean="0"/>
                  <a:t>die Funktionswerte </a:t>
                </a:r>
                <a:r>
                  <a:rPr lang="de-DE" sz="2200" dirty="0"/>
                  <a:t>nähern. </a:t>
                </a:r>
                <a:r>
                  <a:rPr lang="de-DE" sz="2200" dirty="0" smtClean="0"/>
                  <a:t/>
                </a:r>
                <a:br>
                  <a:rPr lang="de-DE" sz="2200" dirty="0" smtClean="0"/>
                </a:br>
                <a:r>
                  <a:rPr lang="de-DE" sz="2200" dirty="0" smtClean="0"/>
                  <a:t>In </a:t>
                </a:r>
                <a:r>
                  <a:rPr lang="de-DE" sz="2200" dirty="0"/>
                  <a:t>unserem Fall ist dies die normale </a:t>
                </a:r>
                <a:r>
                  <a:rPr lang="de-DE" sz="2200" dirty="0" smtClean="0"/>
                  <a:t>Körpertemperatur</a:t>
                </a:r>
                <a:r>
                  <a:rPr lang="de-DE" sz="2200" dirty="0"/>
                  <a:t>, also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𝑆</m:t>
                    </m:r>
                    <m:r>
                      <a:rPr lang="de-DE" sz="2200" i="1" dirty="0">
                        <a:latin typeface="Cambria Math"/>
                      </a:rPr>
                      <m:t>=36,5°</m:t>
                    </m:r>
                  </m:oMath>
                </a14:m>
                <a:r>
                  <a:rPr lang="de-DE" sz="2200" dirty="0"/>
                  <a:t>C.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Zum </a:t>
                </a:r>
                <a:r>
                  <a:rPr lang="de-DE" sz="2200" dirty="0"/>
                  <a:t>Zeitpunkt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𝑡</m:t>
                    </m:r>
                    <m:r>
                      <a:rPr lang="de-DE" sz="2200" i="1" dirty="0">
                        <a:latin typeface="Cambria Math"/>
                      </a:rPr>
                      <m:t>=5</m:t>
                    </m:r>
                  </m:oMath>
                </a14:m>
                <a:r>
                  <a:rPr lang="de-DE" sz="2200" dirty="0"/>
                  <a:t> beträgt die Körpertemperatur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𝑓</m:t>
                    </m:r>
                    <m:r>
                      <a:rPr lang="de-DE" sz="2200" i="1" dirty="0">
                        <a:latin typeface="Cambria Math"/>
                      </a:rPr>
                      <m:t>(5)=39,5°</m:t>
                    </m:r>
                  </m:oMath>
                </a14:m>
                <a:r>
                  <a:rPr lang="de-DE" sz="2200" dirty="0"/>
                  <a:t>C. </a:t>
                </a:r>
                <a:endParaRPr lang="de-DE" sz="2200" dirty="0" smtClean="0"/>
              </a:p>
              <a:p>
                <a:pPr marL="0" indent="0">
                  <a:buNone/>
                </a:pPr>
                <a:r>
                  <a:rPr lang="de-DE" sz="2200" dirty="0" smtClean="0"/>
                  <a:t>Dies ist der Zeitpunkt bei dem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𝑔</m:t>
                    </m:r>
                  </m:oMath>
                </a14:m>
                <a:r>
                  <a:rPr lang="de-DE" sz="2200" dirty="0" smtClean="0"/>
                  <a:t> „beginnt“, d.h.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dirty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de-DE" sz="2200" dirty="0">
                        <a:latin typeface="Cambria Math"/>
                      </a:rPr>
                      <m:t>=</m:t>
                    </m:r>
                    <m:r>
                      <a:rPr lang="de-DE" sz="2200" i="1" dirty="0">
                        <a:latin typeface="Cambria Math"/>
                      </a:rPr>
                      <m:t>𝑓</m:t>
                    </m:r>
                    <m:r>
                      <a:rPr lang="de-DE" sz="2200" i="1" dirty="0">
                        <a:latin typeface="Cambria Math"/>
                      </a:rPr>
                      <m:t>(5)=39,5</m:t>
                    </m:r>
                  </m:oMath>
                </a14:m>
                <a:r>
                  <a:rPr lang="de-DE" sz="2200" dirty="0" smtClean="0"/>
                  <a:t>.</a:t>
                </a:r>
                <a:endParaRPr lang="de-DE" sz="2200" dirty="0"/>
              </a:p>
              <a:p>
                <a:pPr marL="0" indent="0">
                  <a:buNone/>
                </a:pPr>
                <a:r>
                  <a:rPr lang="de-DE" sz="2200" dirty="0" smtClean="0"/>
                  <a:t>Somit gilt</a:t>
                </a:r>
                <a:r>
                  <a:rPr lang="de-DE" sz="2200" dirty="0"/>
                  <a:t>: 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de-DE" sz="2200">
                        <a:latin typeface="Cambria Math"/>
                      </a:rPr>
                      <m:t>=36,5+</m:t>
                    </m:r>
                    <m:r>
                      <a:rPr lang="de-DE" sz="2200" i="1">
                        <a:latin typeface="Cambria Math"/>
                      </a:rPr>
                      <m:t>𝑐</m:t>
                    </m:r>
                    <m:r>
                      <a:rPr lang="de-DE" sz="220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>
                            <a:latin typeface="Cambria Math"/>
                          </a:rPr>
                          <m:t>𝑘</m:t>
                        </m:r>
                        <m:r>
                          <a:rPr lang="de-DE" sz="2200">
                            <a:latin typeface="Cambria Math"/>
                          </a:rPr>
                          <m:t>⋅0</m:t>
                        </m:r>
                      </m:sup>
                    </m:sSup>
                    <m:r>
                      <a:rPr lang="de-DE" sz="2200">
                        <a:latin typeface="Cambria Math"/>
                      </a:rPr>
                      <m:t>=36,5+</m:t>
                    </m:r>
                    <m:r>
                      <a:rPr lang="de-DE" sz="2200" i="1">
                        <a:latin typeface="Cambria Math"/>
                      </a:rPr>
                      <m:t>𝑐</m:t>
                    </m:r>
                    <m:r>
                      <a:rPr lang="de-DE" sz="2200">
                        <a:latin typeface="Cambria Math"/>
                      </a:rPr>
                      <m:t>=39,5</m:t>
                    </m:r>
                  </m:oMath>
                </a14:m>
                <a:r>
                  <a:rPr lang="de-DE" sz="2200" dirty="0"/>
                  <a:t>. </a:t>
                </a:r>
              </a:p>
              <a:p>
                <a:pPr marL="0" indent="0">
                  <a:buNone/>
                </a:pPr>
                <a:r>
                  <a:rPr lang="de-DE" sz="2200" dirty="0" smtClean="0"/>
                  <a:t>Es folgt </a:t>
                </a:r>
                <a14:m>
                  <m:oMath xmlns:m="http://schemas.openxmlformats.org/officeDocument/2006/math">
                    <m:r>
                      <a:rPr lang="de-DE" sz="2200" i="1">
                        <a:latin typeface="Cambria Math"/>
                      </a:rPr>
                      <m:t>𝑐</m:t>
                    </m:r>
                    <m:r>
                      <a:rPr lang="de-DE" sz="2200">
                        <a:latin typeface="Cambria Math"/>
                      </a:rPr>
                      <m:t>=3</m:t>
                    </m:r>
                  </m:oMath>
                </a14:m>
                <a:r>
                  <a:rPr lang="de-DE" sz="2200" dirty="0" smtClean="0"/>
                  <a:t>.</a:t>
                </a:r>
                <a:endParaRPr lang="de-DE" sz="2200" dirty="0"/>
              </a:p>
            </p:txBody>
          </p:sp>
        </mc:Choice>
        <mc:Fallback xmlns="">
          <p:sp>
            <p:nvSpPr>
              <p:cNvPr id="18" name="Inhaltsplatzhalt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972" t="-950" b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Gerade Verbindung 18"/>
          <p:cNvSpPr/>
          <p:nvPr/>
        </p:nvSpPr>
        <p:spPr>
          <a:xfrm>
            <a:off x="1612994" y="6021288"/>
            <a:ext cx="632172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97965" tIns="57146" rIns="97965" bIns="57146" anchor="ctr" anchorCtr="1" compatLnSpc="0"/>
          <a:lstStyle/>
          <a:p>
            <a:pPr hangingPunct="0"/>
            <a:endParaRPr lang="de-DE" sz="1633"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85452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Wahlteil </a:t>
            </a:r>
            <a:r>
              <a:rPr lang="de-DE" dirty="0" smtClean="0"/>
              <a:t>2009 </a:t>
            </a:r>
            <a:r>
              <a:rPr lang="de-DE" dirty="0"/>
              <a:t>– Analysis I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Inhaltsplatzhalter 17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/>
                  <a:t>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=38,4</m:t>
                    </m:r>
                  </m:oMath>
                </a14:m>
                <a:r>
                  <a:rPr lang="de-DE" sz="2400" dirty="0" smtClean="0"/>
                  <a:t> lässt </a:t>
                </a:r>
                <a:r>
                  <a:rPr lang="de-DE" sz="2400" dirty="0"/>
                  <a:t>sich nun auch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de-DE" sz="2400" dirty="0"/>
                  <a:t> bestimmen</a:t>
                </a:r>
                <a:r>
                  <a:rPr lang="de-DE" sz="2400" dirty="0" smtClean="0"/>
                  <a:t>: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	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=38,4=36,5+3⋅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−2</m:t>
                        </m:r>
                        <m:r>
                          <a:rPr lang="de-DE" sz="2400" i="1">
                            <a:latin typeface="Cambria Math"/>
                          </a:rPr>
                          <m:t>𝑘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⇔3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−2</m:t>
                        </m:r>
                        <m:r>
                          <a:rPr lang="de-DE" sz="2400" i="1">
                            <a:latin typeface="Cambria Math"/>
                          </a:rPr>
                          <m:t>𝑘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=1,9</m:t>
                    </m:r>
                  </m:oMath>
                </a14:m>
                <a:r>
                  <a:rPr lang="de-DE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		</a:t>
                </a:r>
                <a14:m>
                  <m:oMath xmlns:m="http://schemas.openxmlformats.org/officeDocument/2006/math">
                    <m:r>
                      <a:rPr lang="de-DE" sz="2400">
                        <a:latin typeface="Cambria Math"/>
                      </a:rPr>
                      <m:t>⇔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−2</m:t>
                        </m:r>
                        <m:r>
                          <a:rPr lang="de-DE" sz="2400" i="1">
                            <a:latin typeface="Cambria Math"/>
                          </a:rPr>
                          <m:t>𝑘</m:t>
                        </m:r>
                      </m:sup>
                    </m:sSup>
                    <m:r>
                      <a:rPr lang="de-DE" sz="2400">
                        <a:latin typeface="Cambria Math"/>
                      </a:rPr>
                      <m:t>≈0,633</m:t>
                    </m:r>
                  </m:oMath>
                </a14:m>
                <a:r>
                  <a:rPr lang="de-DE" sz="2400" dirty="0" smtClean="0"/>
                  <a:t> </a:t>
                </a:r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 smtClean="0"/>
                  <a:t>		</a:t>
                </a:r>
                <a14:m>
                  <m:oMath xmlns:m="http://schemas.openxmlformats.org/officeDocument/2006/math">
                    <m:r>
                      <a:rPr lang="de-DE" sz="2400">
                        <a:latin typeface="Cambria Math"/>
                      </a:rPr>
                      <m:t>⇔−2</m:t>
                    </m:r>
                    <m:r>
                      <a:rPr lang="de-DE" sz="2400" i="1">
                        <a:latin typeface="Cambria Math"/>
                      </a:rPr>
                      <m:t>𝑘</m:t>
                    </m:r>
                    <m:r>
                      <a:rPr lang="de-DE" sz="2400">
                        <a:latin typeface="Cambria Math"/>
                      </a:rPr>
                      <m:t>≈</m:t>
                    </m:r>
                    <m:r>
                      <m:rPr>
                        <m:sty m:val="p"/>
                      </m:rPr>
                      <a:rPr lang="de-DE" sz="2400"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>
                            <a:latin typeface="Cambria Math"/>
                          </a:rPr>
                          <m:t>0,633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=−0,457⇔</m:t>
                    </m:r>
                    <m:r>
                      <a:rPr lang="de-DE" sz="2400" i="1">
                        <a:latin typeface="Cambria Math"/>
                      </a:rPr>
                      <m:t>𝑘</m:t>
                    </m:r>
                    <m:r>
                      <a:rPr lang="de-DE" sz="2400">
                        <a:latin typeface="Cambria Math"/>
                      </a:rPr>
                      <m:t>=0,228</m:t>
                    </m:r>
                  </m:oMath>
                </a14:m>
                <a:r>
                  <a:rPr lang="de-DE" sz="2400" dirty="0" smtClean="0"/>
                  <a:t> </a:t>
                </a:r>
                <a:endParaRPr lang="de-DE" sz="2400" dirty="0"/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r>
                  <a:rPr lang="de-DE" sz="2400" b="1" dirty="0" smtClean="0"/>
                  <a:t>Ergebnis:</a:t>
                </a:r>
                <a:r>
                  <a:rPr lang="de-DE" sz="2400" dirty="0" smtClean="0"/>
                  <a:t> 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Der </a:t>
                </a:r>
                <a:r>
                  <a:rPr lang="de-DE" sz="2400" dirty="0"/>
                  <a:t>gesuchte Funktionsterm </a:t>
                </a:r>
                <a:r>
                  <a:rPr lang="de-DE" sz="2400" dirty="0" smtClean="0"/>
                  <a:t>lautet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=36,5+3⋅</m:t>
                    </m:r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>
                            <a:latin typeface="Cambria Math"/>
                          </a:rPr>
                          <m:t>−0,228</m:t>
                        </m:r>
                        <m:r>
                          <a:rPr lang="de-DE" sz="2400" i="1"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de-DE" sz="2400" dirty="0" smtClean="0"/>
                  <a:t>.</a:t>
                </a:r>
                <a:endParaRPr lang="de-DE" sz="2400" dirty="0"/>
              </a:p>
              <a:p>
                <a:pPr marL="0" indent="0"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18" name="Inhaltsplatzhalter 1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feld 14"/>
              <p:cNvSpPr txBox="1">
                <a:spLocks noResize="1"/>
              </p:cNvSpPr>
              <p:nvPr/>
            </p:nvSpPr>
            <p:spPr>
              <a:xfrm>
                <a:off x="3580360" y="8127273"/>
                <a:ext cx="1520422" cy="2680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81638" tIns="40819" rIns="81638" bIns="40819" compatLnSpc="0"/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177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2177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177" i="1">
                              <a:latin typeface="Cambria Math"/>
                            </a:rPr>
                            <m:t>𝑡</m:t>
                          </m:r>
                          <m:r>
                            <a:rPr lang="de-DE" sz="2177"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de-DE" sz="2177">
                          <a:latin typeface="Cambria Math"/>
                        </a:rPr>
                        <m:t>−</m:t>
                      </m:r>
                      <m:r>
                        <a:rPr lang="de-DE" sz="2177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de-DE" sz="2177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177" i="1">
                              <a:latin typeface="Cambria Math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de-DE" sz="2177">
                  <a:latin typeface="Calibri"/>
                </a:endParaRPr>
              </a:p>
            </p:txBody>
          </p:sp>
        </mc:Choice>
        <mc:Fallback xmlns="">
          <p:sp>
            <p:nvSpPr>
              <p:cNvPr id="15" name="Textfeld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360" y="8127273"/>
                <a:ext cx="1520422" cy="268099"/>
              </a:xfrm>
              <a:prstGeom prst="rect">
                <a:avLst/>
              </a:prstGeom>
              <a:blipFill>
                <a:blip r:embed="rId4"/>
                <a:stretch>
                  <a:fillRect b="-1909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feld 15"/>
              <p:cNvSpPr txBox="1">
                <a:spLocks noResize="1"/>
              </p:cNvSpPr>
              <p:nvPr/>
            </p:nvSpPr>
            <p:spPr>
              <a:xfrm>
                <a:off x="1588398" y="8421495"/>
                <a:ext cx="1834564" cy="2680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81638" tIns="40819" rIns="81638" bIns="40819" compatLnSpc="0"/>
              <a:lstStyle/>
              <a:p>
                <a:pPr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177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2177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177" i="1">
                              <a:latin typeface="Cambria Math"/>
                            </a:rPr>
                            <m:t>𝑡</m:t>
                          </m:r>
                          <m:r>
                            <a:rPr lang="de-DE" sz="2177"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de-DE" sz="2177">
                          <a:latin typeface="Cambria Math"/>
                        </a:rPr>
                        <m:t>−</m:t>
                      </m:r>
                      <m:r>
                        <a:rPr lang="de-DE" sz="2177" i="1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de-DE" sz="2177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177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de-DE" sz="2177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de-DE" sz="2177">
                  <a:latin typeface="Calibri"/>
                </a:endParaRPr>
              </a:p>
            </p:txBody>
          </p:sp>
        </mc:Choice>
        <mc:Fallback xmlns="">
          <p:sp>
            <p:nvSpPr>
              <p:cNvPr id="16" name="Textfeld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398" y="8421495"/>
                <a:ext cx="1834564" cy="268099"/>
              </a:xfrm>
              <a:prstGeom prst="rect">
                <a:avLst/>
              </a:prstGeom>
              <a:blipFill>
                <a:blip r:embed="rId5"/>
                <a:stretch>
                  <a:fillRect b="-1909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hteck 2"/>
              <p:cNvSpPr/>
              <p:nvPr/>
            </p:nvSpPr>
            <p:spPr>
              <a:xfrm>
                <a:off x="8491050" y="24036"/>
                <a:ext cx="604204" cy="287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270" i="1">
                          <a:latin typeface="Cambria Math"/>
                        </a:rPr>
                        <m:t>𝑐</m:t>
                      </m:r>
                      <m:r>
                        <a:rPr lang="de-DE" sz="127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de-DE" sz="1270" dirty="0"/>
              </a:p>
            </p:txBody>
          </p:sp>
        </mc:Choice>
        <mc:Fallback xmlns="">
          <p:sp>
            <p:nvSpPr>
              <p:cNvPr id="3" name="Rechtec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1050" y="24036"/>
                <a:ext cx="604204" cy="2877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Gerade Verbindung 7"/>
          <p:cNvSpPr/>
          <p:nvPr/>
        </p:nvSpPr>
        <p:spPr>
          <a:xfrm>
            <a:off x="6948264" y="3429000"/>
            <a:ext cx="1306350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97965" tIns="57146" rIns="97965" bIns="57146" anchor="ctr" anchorCtr="1" compatLnSpc="0"/>
          <a:lstStyle/>
          <a:p>
            <a:pPr hangingPunct="0"/>
            <a:endParaRPr lang="de-DE" sz="1633"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9" name="Gerade Verbindung 8"/>
          <p:cNvSpPr/>
          <p:nvPr/>
        </p:nvSpPr>
        <p:spPr>
          <a:xfrm>
            <a:off x="5100782" y="4869160"/>
            <a:ext cx="3390268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97965" tIns="57146" rIns="97965" bIns="57146" anchor="ctr" anchorCtr="1" compatLnSpc="0"/>
          <a:lstStyle/>
          <a:p>
            <a:pPr hangingPunct="0"/>
            <a:endParaRPr lang="de-DE" sz="1633"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3239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84</Words>
  <Application>Microsoft Office PowerPoint</Application>
  <PresentationFormat>Bildschirmpräsentation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5" baseType="lpstr">
      <vt:lpstr>Albany</vt:lpstr>
      <vt:lpstr>Andale Sans UI</vt:lpstr>
      <vt:lpstr>Calibri</vt:lpstr>
      <vt:lpstr>Cambria Math</vt:lpstr>
      <vt:lpstr>CMMI12</vt:lpstr>
      <vt:lpstr>CMR12</vt:lpstr>
      <vt:lpstr>F17</vt:lpstr>
      <vt:lpstr>Tahoma</vt:lpstr>
      <vt:lpstr>Wingdings</vt:lpstr>
      <vt:lpstr>Wingdings 2</vt:lpstr>
      <vt:lpstr>Galathea</vt:lpstr>
      <vt:lpstr>Wahlteil 2009 – Analysis I 3</vt:lpstr>
      <vt:lpstr>Wahlteil 2009 – Analysis I 3</vt:lpstr>
      <vt:lpstr>Lösung</vt:lpstr>
      <vt:lpstr>Wahlteil 2009 – Analysis I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256</cp:revision>
  <dcterms:created xsi:type="dcterms:W3CDTF">2013-03-17T05:38:34Z</dcterms:created>
  <dcterms:modified xsi:type="dcterms:W3CDTF">2018-01-25T18:02:18Z</dcterms:modified>
</cp:coreProperties>
</file>